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72" r:id="rId13"/>
    <p:sldId id="275" r:id="rId14"/>
    <p:sldId id="288" r:id="rId15"/>
  </p:sldIdLst>
  <p:sldSz cx="9144000" cy="5143500" type="screen16x9"/>
  <p:notesSz cx="6858000" cy="9144000"/>
  <p:embeddedFontLst>
    <p:embeddedFont>
      <p:font typeface="League Spartan" panose="020B060402020202020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D28EEC-AEFC-41E1-A8D4-95BB788C8570}">
  <a:tblStyle styleId="{EFD28EEC-AEFC-41E1-A8D4-95BB788C85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8" r:id="rId14"/>
    <p:sldLayoutId id="2147483670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753306" y="2514322"/>
            <a:ext cx="5637388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 “Agente AI contable”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sz="1800" dirty="0">
                <a:solidFill>
                  <a:schemeClr val="bg1"/>
                </a:solidFill>
              </a:rPr>
              <a:t>PRESENTACIÓN FINAL CAPSTONE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93856" y="32342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6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DF459C7-3D11-C272-8DBD-0D7E925B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561170" y="106058"/>
            <a:ext cx="7327807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utilizadas</a:t>
            </a:r>
          </a:p>
        </p:txBody>
      </p:sp>
      <p:cxnSp>
        <p:nvCxnSpPr>
          <p:cNvPr id="275" name="Google Shape;275;p49"/>
          <p:cNvCxnSpPr/>
          <p:nvPr/>
        </p:nvCxnSpPr>
        <p:spPr>
          <a:xfrm>
            <a:off x="60724" y="3916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AA959006-F6C3-BB0E-05AA-C94BDB234633}"/>
              </a:ext>
            </a:extLst>
          </p:cNvPr>
          <p:cNvSpPr txBox="1"/>
          <p:nvPr/>
        </p:nvSpPr>
        <p:spPr>
          <a:xfrm>
            <a:off x="0" y="10605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9" name="Picture 6" descr="Java Communities Resources | Oracle University">
            <a:extLst>
              <a:ext uri="{FF2B5EF4-FFF2-40B4-BE49-F238E27FC236}">
                <a16:creationId xmlns:a16="http://schemas.microsoft.com/office/drawing/2014/main" id="{989A01ED-F1F3-ABBE-E250-ECC7B56C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" y="1085069"/>
            <a:ext cx="1768077" cy="2057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laywright icon - Free Download PNG &amp; SVG | Streamline">
            <a:extLst>
              <a:ext uri="{FF2B5EF4-FFF2-40B4-BE49-F238E27FC236}">
                <a16:creationId xmlns:a16="http://schemas.microsoft.com/office/drawing/2014/main" id="{B8FEBB2A-8C43-4A81-9651-C8681252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31" y="3142374"/>
            <a:ext cx="1947393" cy="194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ursor AI Code Editor | Paul Stamatiou">
            <a:extLst>
              <a:ext uri="{FF2B5EF4-FFF2-40B4-BE49-F238E27FC236}">
                <a16:creationId xmlns:a16="http://schemas.microsoft.com/office/drawing/2014/main" id="{7DFEED53-EAD3-AE8E-CAB4-2BDC6CDB5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32" y="3099221"/>
            <a:ext cx="1990545" cy="199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Jira - Concentric AI">
            <a:extLst>
              <a:ext uri="{FF2B5EF4-FFF2-40B4-BE49-F238E27FC236}">
                <a16:creationId xmlns:a16="http://schemas.microsoft.com/office/drawing/2014/main" id="{661717C6-5FD5-0F21-F6F1-B60278D5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1032" y1="41548" x2="51032" y2="41548"/>
                        <a14:foregroundMark x1="57143" y1="49048" x2="57143" y2="49048"/>
                        <a14:foregroundMark x1="57143" y1="40476" x2="57143" y2="40476"/>
                        <a14:foregroundMark x1="61984" y1="49643" x2="61984" y2="49643"/>
                        <a14:foregroundMark x1="72460" y1="47500" x2="7246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78" y="1008607"/>
            <a:ext cx="2933060" cy="239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35180F8-DFB9-2846-BCA1-6567F1C46A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6373" y="3348311"/>
            <a:ext cx="1670134" cy="1492363"/>
          </a:xfrm>
          <a:prstGeom prst="rect">
            <a:avLst/>
          </a:prstGeom>
          <a:ln>
            <a:noFill/>
          </a:ln>
        </p:spPr>
      </p:pic>
      <p:pic>
        <p:nvPicPr>
          <p:cNvPr id="15" name="Picture 28" descr="Ubicaciones globales: Regiones y zonas | Google Cloud Documentation">
            <a:extLst>
              <a:ext uri="{FF2B5EF4-FFF2-40B4-BE49-F238E27FC236}">
                <a16:creationId xmlns:a16="http://schemas.microsoft.com/office/drawing/2014/main" id="{4A3577E8-0C20-DB50-5A59-FDF8A0D6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875" y="1316269"/>
            <a:ext cx="2183699" cy="178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D Python Logo Symbol Transparent PNG | Citypng">
            <a:extLst>
              <a:ext uri="{FF2B5EF4-FFF2-40B4-BE49-F238E27FC236}">
                <a16:creationId xmlns:a16="http://schemas.microsoft.com/office/drawing/2014/main" id="{0AC38ECC-BE7D-9FE7-4841-7FD052AC5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5750" y1="15375" x2="56375" y2="33500"/>
                        <a14:foregroundMark x1="56375" y1="33500" x2="21125" y2="52375"/>
                        <a14:foregroundMark x1="21125" y1="52375" x2="21625" y2="6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21" y="1197316"/>
            <a:ext cx="1990546" cy="19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A1BA0791-866D-FAE2-B903-2D1E52F8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1466324" y="2022069"/>
            <a:ext cx="5655588" cy="1271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dirty="0"/>
              <a:t>Demostración del proyecto</a:t>
            </a:r>
            <a:endParaRPr sz="3200"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86141" y="4288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D3856E5-D424-E2CF-1638-1673268E03DB}"/>
              </a:ext>
            </a:extLst>
          </p:cNvPr>
          <p:cNvSpPr txBox="1"/>
          <p:nvPr/>
        </p:nvSpPr>
        <p:spPr>
          <a:xfrm>
            <a:off x="186141" y="1531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CC8C39A6-54FD-6D3A-F43A-3A5B77FE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60" y="-34748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2061057" y="647397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Resultados obtenidos</a:t>
            </a:r>
          </a:p>
        </p:txBody>
      </p:sp>
      <p:cxnSp>
        <p:nvCxnSpPr>
          <p:cNvPr id="1969" name="Google Shape;1969;p54"/>
          <p:cNvCxnSpPr/>
          <p:nvPr/>
        </p:nvCxnSpPr>
        <p:spPr>
          <a:xfrm>
            <a:off x="178707" y="4065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26A8E4A-78CD-77AE-9344-D72EB9D29A91}"/>
              </a:ext>
            </a:extLst>
          </p:cNvPr>
          <p:cNvSpPr txBox="1"/>
          <p:nvPr/>
        </p:nvSpPr>
        <p:spPr>
          <a:xfrm>
            <a:off x="115229" y="1657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23B504-CC49-9A4A-45B9-B4DE87A6E80E}"/>
              </a:ext>
            </a:extLst>
          </p:cNvPr>
          <p:cNvSpPr txBox="1"/>
          <p:nvPr/>
        </p:nvSpPr>
        <p:spPr>
          <a:xfrm>
            <a:off x="2163337" y="1265515"/>
            <a:ext cx="459992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Registro a la plataforma de manera automatizada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Vinculación de credenciales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 Descarga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Clasificar factura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Ver categoría sugerida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Respaldar facturas automáticamente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Vinculación con el ERP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dirty="0">
                <a:solidFill>
                  <a:schemeClr val="bg1"/>
                </a:solidFill>
              </a:rPr>
              <a:t>Subida automatizada de facturas al ERP</a:t>
            </a:r>
          </a:p>
          <a:p>
            <a:pPr marL="285750" indent="-285750">
              <a:buFontTx/>
              <a:buChar char="-"/>
            </a:pPr>
            <a:endParaRPr lang="es-CL" sz="3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366EB082-55B2-91D2-DBE5-F6AF890C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3615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97972" y="487932"/>
            <a:ext cx="682274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Obstáculos presentados durante el desarrollo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78708" y="37685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662A37C-9F76-F1B7-772D-68297764D23D}"/>
              </a:ext>
            </a:extLst>
          </p:cNvPr>
          <p:cNvSpPr txBox="1"/>
          <p:nvPr/>
        </p:nvSpPr>
        <p:spPr>
          <a:xfrm>
            <a:off x="178708" y="1246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EEDA5A-C4C2-37AA-97E3-F0C52D88A8C9}"/>
              </a:ext>
            </a:extLst>
          </p:cNvPr>
          <p:cNvSpPr txBox="1"/>
          <p:nvPr/>
        </p:nvSpPr>
        <p:spPr>
          <a:xfrm>
            <a:off x="2114188" y="1729239"/>
            <a:ext cx="52730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Importar archivos de factura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Editar clasificación de factura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reportes consolidados del periodo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CL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Conexión con el ERP</a:t>
            </a:r>
          </a:p>
          <a:p>
            <a:pPr>
              <a:lnSpc>
                <a:spcPct val="150000"/>
              </a:lnSpc>
            </a:pPr>
            <a:endParaRPr lang="es-CL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CL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4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513F4482-4176-46AC-80AF-3922A493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8501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624469" y="2019274"/>
            <a:ext cx="4943707" cy="1259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PREGUNTAS DE LA COMISIÓN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223313" y="39172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83B02C0-BCE3-2580-632C-1A8C0AAAC348}"/>
              </a:ext>
            </a:extLst>
          </p:cNvPr>
          <p:cNvSpPr txBox="1"/>
          <p:nvPr/>
        </p:nvSpPr>
        <p:spPr>
          <a:xfrm>
            <a:off x="159834" y="13604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C343E6E-EAD7-0123-0EDC-72C0320A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51845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-110612" y="2390982"/>
            <a:ext cx="40572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</a:rPr>
              <a:t>INTEGRANTES DEL PROYECTO</a:t>
            </a:r>
            <a:endParaRPr lang="es-CL" dirty="0">
              <a:solidFill>
                <a:schemeClr val="accent4"/>
              </a:solid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201009" y="4065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7F8DCED8-B28A-9AE3-F2F2-E863FDC41C7E}"/>
              </a:ext>
            </a:extLst>
          </p:cNvPr>
          <p:cNvGrpSpPr/>
          <p:nvPr/>
        </p:nvGrpSpPr>
        <p:grpSpPr>
          <a:xfrm>
            <a:off x="4780154" y="1333307"/>
            <a:ext cx="2988527" cy="973352"/>
            <a:chOff x="0" y="-300158"/>
            <a:chExt cx="9144000" cy="3129752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EC6721C-F047-A50C-4721-45F13A4F2022}"/>
                </a:ext>
              </a:extLst>
            </p:cNvPr>
            <p:cNvSpPr/>
            <p:nvPr/>
          </p:nvSpPr>
          <p:spPr>
            <a:xfrm>
              <a:off x="0" y="0"/>
              <a:ext cx="9144000" cy="2829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6315B5C9-9CEA-F71A-858E-B4074B8DB1C1}"/>
                </a:ext>
              </a:extLst>
            </p:cNvPr>
            <p:cNvSpPr txBox="1"/>
            <p:nvPr/>
          </p:nvSpPr>
          <p:spPr>
            <a:xfrm>
              <a:off x="888929" y="-300158"/>
              <a:ext cx="7892952" cy="2829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000" kern="1200" dirty="0">
                  <a:solidFill>
                    <a:schemeClr val="tx1"/>
                  </a:solidFill>
                </a:rPr>
                <a:t>Antonio</a:t>
              </a:r>
              <a:r>
                <a:rPr lang="es-CL" sz="1600" kern="1200" dirty="0">
                  <a:solidFill>
                    <a:schemeClr val="tx1"/>
                  </a:solidFill>
                </a:rPr>
                <a:t> Loza </a:t>
              </a:r>
            </a:p>
            <a:p>
              <a:pPr marL="285750" lvl="1" indent="-28575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CL" sz="2000" kern="1200" dirty="0">
                  <a:solidFill>
                    <a:schemeClr val="tx1"/>
                  </a:solidFill>
                </a:rPr>
                <a:t>Product Owner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40216F5-40DD-CE7B-854E-0C0B038CF74F}"/>
              </a:ext>
            </a:extLst>
          </p:cNvPr>
          <p:cNvGrpSpPr/>
          <p:nvPr/>
        </p:nvGrpSpPr>
        <p:grpSpPr>
          <a:xfrm>
            <a:off x="4780154" y="2719968"/>
            <a:ext cx="2988527" cy="1074714"/>
            <a:chOff x="0" y="2713299"/>
            <a:chExt cx="9144000" cy="323030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A135159-EA39-279C-B7ED-44782CE4A1F4}"/>
                </a:ext>
              </a:extLst>
            </p:cNvPr>
            <p:cNvSpPr/>
            <p:nvPr/>
          </p:nvSpPr>
          <p:spPr>
            <a:xfrm>
              <a:off x="0" y="3114005"/>
              <a:ext cx="9144000" cy="282959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B838FAAC-4553-7C69-2358-4D1B83B6BB30}"/>
                </a:ext>
              </a:extLst>
            </p:cNvPr>
            <p:cNvSpPr txBox="1"/>
            <p:nvPr/>
          </p:nvSpPr>
          <p:spPr>
            <a:xfrm>
              <a:off x="839787" y="2713299"/>
              <a:ext cx="7942094" cy="28295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marL="0" lvl="0" indent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000" kern="1200" dirty="0">
                  <a:solidFill>
                    <a:schemeClr val="tx1"/>
                  </a:solidFill>
                </a:rPr>
                <a:t>Leandro Marcelo</a:t>
              </a:r>
            </a:p>
            <a:p>
              <a:pPr marL="285750" lvl="1" indent="-28575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CL" sz="2000" kern="1200" dirty="0">
                  <a:solidFill>
                    <a:schemeClr val="tx1"/>
                  </a:solidFill>
                </a:rPr>
                <a:t>Scrum master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A5560A-496C-0E3B-1101-0D32BC1C9C03}"/>
              </a:ext>
            </a:extLst>
          </p:cNvPr>
          <p:cNvSpPr txBox="1"/>
          <p:nvPr/>
        </p:nvSpPr>
        <p:spPr>
          <a:xfrm>
            <a:off x="201009" y="126682"/>
            <a:ext cx="467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PROYECTO “Agente AI contable”</a:t>
            </a:r>
          </a:p>
        </p:txBody>
      </p:sp>
      <p:pic>
        <p:nvPicPr>
          <p:cNvPr id="1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A6581180-9F37-58DC-E182-0AD5487E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82191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40"/>
          <p:cNvCxnSpPr>
            <a:cxnSpLocks/>
          </p:cNvCxnSpPr>
          <p:nvPr/>
        </p:nvCxnSpPr>
        <p:spPr>
          <a:xfrm>
            <a:off x="0" y="390257"/>
            <a:ext cx="24284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577CE9E-3CCB-531C-44F1-449E8EE3B069}"/>
              </a:ext>
            </a:extLst>
          </p:cNvPr>
          <p:cNvSpPr txBox="1"/>
          <p:nvPr/>
        </p:nvSpPr>
        <p:spPr>
          <a:xfrm>
            <a:off x="-29736" y="123403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PROYECTO “Agente AI contable”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AACA2EAD-BB2A-C498-11CF-135B33175EE8}"/>
              </a:ext>
            </a:extLst>
          </p:cNvPr>
          <p:cNvSpPr txBox="1"/>
          <p:nvPr/>
        </p:nvSpPr>
        <p:spPr>
          <a:xfrm>
            <a:off x="-1217736" y="531425"/>
            <a:ext cx="1143078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MX" sz="2400" dirty="0">
                <a:solidFill>
                  <a:schemeClr val="accent4"/>
                </a:solidFill>
              </a:rPr>
              <a:t>DESCRIPCIÓN DEL PROYECTO</a:t>
            </a:r>
            <a:endParaRPr lang="es-CL" sz="2400" dirty="0">
              <a:solidFill>
                <a:schemeClr val="accent4"/>
              </a:solidFill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2F72980-201F-F735-9240-67DF062165CD}"/>
              </a:ext>
            </a:extLst>
          </p:cNvPr>
          <p:cNvSpPr/>
          <p:nvPr/>
        </p:nvSpPr>
        <p:spPr>
          <a:xfrm>
            <a:off x="364799" y="967477"/>
            <a:ext cx="3173854" cy="3329460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1600" u="sng" dirty="0"/>
              <a:t>Problema o dolor</a:t>
            </a:r>
          </a:p>
          <a:p>
            <a:pPr lvl="0" algn="ctr"/>
            <a:endParaRPr lang="es-MX" sz="1600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Proceso manual de descarga y registro de facturas, lento y con errores.</a:t>
            </a:r>
            <a:br>
              <a:rPr lang="es-ES" dirty="0"/>
            </a:b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Las PYMES no cuentan con herramientas accesibles para integrar facturas tributarias.</a:t>
            </a:r>
          </a:p>
          <a:p>
            <a:pPr fontAlgn="base"/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El registro contable manual limita productividad y retrasa decisiones financieras.</a:t>
            </a:r>
          </a:p>
          <a:p>
            <a:pPr lvl="0" algn="ctr"/>
            <a:endParaRPr lang="es-CL" sz="1800" u="sng" dirty="0"/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4FDA4822-E4ED-D955-A1F0-E952EC2F8EBF}"/>
              </a:ext>
            </a:extLst>
          </p:cNvPr>
          <p:cNvSpPr/>
          <p:nvPr/>
        </p:nvSpPr>
        <p:spPr>
          <a:xfrm>
            <a:off x="4001729" y="2041895"/>
            <a:ext cx="1140542" cy="757084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DFEE379-DCEB-2B5E-0380-733261DB99C9}"/>
              </a:ext>
            </a:extLst>
          </p:cNvPr>
          <p:cNvSpPr/>
          <p:nvPr/>
        </p:nvSpPr>
        <p:spPr>
          <a:xfrm>
            <a:off x="5428600" y="967478"/>
            <a:ext cx="3173854" cy="3329459"/>
          </a:xfrm>
          <a:prstGeom prst="roundRect">
            <a:avLst>
              <a:gd name="adj" fmla="val 10901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u="sng" dirty="0"/>
              <a:t>Propuesta de solución</a:t>
            </a:r>
          </a:p>
          <a:p>
            <a:pPr lvl="0" algn="ctr"/>
            <a:endParaRPr lang="es-MX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Agente AI que automatiza la descarga y registro en el sistema contable.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MVP que extrae y clasifica facturas automáticamente con bots y IA.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dirty="0"/>
              <a:t>Sistema automatizado con IA/ML que procesa y registra facturas en minutos.</a:t>
            </a:r>
          </a:p>
          <a:p>
            <a:br>
              <a:rPr lang="es-ES" dirty="0"/>
            </a:br>
            <a:endParaRPr lang="es-CL" dirty="0"/>
          </a:p>
        </p:txBody>
      </p:sp>
      <p:pic>
        <p:nvPicPr>
          <p:cNvPr id="2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E9DC8C03-9FC2-4446-1143-1BC2AD04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4579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31960" y="335001"/>
            <a:ext cx="468008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Objetivo General</a:t>
            </a:r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E4BD47A5-89B6-6D5F-AE73-2B3371110F80}"/>
              </a:ext>
            </a:extLst>
          </p:cNvPr>
          <p:cNvSpPr/>
          <p:nvPr/>
        </p:nvSpPr>
        <p:spPr>
          <a:xfrm>
            <a:off x="1137423" y="979701"/>
            <a:ext cx="6988099" cy="8611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Automatizar la descarga, procesamiento, clasificación contable y carga de facturas de la SUNAT en Concar CB</a:t>
            </a:r>
            <a:r>
              <a:rPr lang="es-ES" sz="1800" dirty="0"/>
              <a:t>.</a:t>
            </a:r>
            <a:endParaRPr lang="es-CL" sz="1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460E5B1-0A92-E1E8-C394-57E457651925}"/>
              </a:ext>
            </a:extLst>
          </p:cNvPr>
          <p:cNvSpPr txBox="1"/>
          <p:nvPr/>
        </p:nvSpPr>
        <p:spPr>
          <a:xfrm>
            <a:off x="-1524000" y="215959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Objetivos Específicos</a:t>
            </a:r>
            <a:endParaRPr lang="es-CL" sz="24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FC3EFB-9905-52A0-61DD-30D999EE2DDD}"/>
              </a:ext>
            </a:extLst>
          </p:cNvPr>
          <p:cNvSpPr/>
          <p:nvPr/>
        </p:nvSpPr>
        <p:spPr>
          <a:xfrm>
            <a:off x="403861" y="2621255"/>
            <a:ext cx="8077200" cy="24155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</a:pPr>
            <a:r>
              <a:rPr lang="es-ES" sz="1600" b="1" dirty="0"/>
              <a:t>Reducir en un 30%</a:t>
            </a:r>
            <a:r>
              <a:rPr lang="es-ES" sz="1600" dirty="0"/>
              <a:t> el tiempo de registro manual de facturas.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Disminuir en un 40%</a:t>
            </a:r>
            <a:r>
              <a:rPr lang="es-ES" sz="1600" dirty="0"/>
              <a:t> los errores humanos en la clasificación contable.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Automatizar el 80%</a:t>
            </a:r>
            <a:r>
              <a:rPr lang="es-ES" sz="1600" dirty="0"/>
              <a:t> de las facturas procesadas por periodo.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Mejorar la trazabilidad</a:t>
            </a:r>
            <a:r>
              <a:rPr lang="es-ES" sz="1600" dirty="0"/>
              <a:t> del proceso con reportes y auditoría automática.</a:t>
            </a:r>
          </a:p>
          <a:p>
            <a:pPr fontAlgn="base">
              <a:lnSpc>
                <a:spcPct val="150000"/>
              </a:lnSpc>
            </a:pPr>
            <a:r>
              <a:rPr lang="es-ES" sz="1600" b="1" dirty="0"/>
              <a:t>Optimizar la conciliación</a:t>
            </a:r>
            <a:r>
              <a:rPr lang="es-ES" sz="1600" dirty="0"/>
              <a:t> contable reduciendo duplicados en al menos un 90%.</a:t>
            </a:r>
          </a:p>
          <a:p>
            <a:pPr>
              <a:lnSpc>
                <a:spcPct val="150000"/>
              </a:lnSpc>
            </a:pPr>
            <a:r>
              <a:rPr lang="es-ES" sz="1600" b="1" dirty="0"/>
              <a:t>Agilizar la carga a Concar CB</a:t>
            </a:r>
            <a:r>
              <a:rPr lang="es-ES" sz="1600" dirty="0"/>
              <a:t>, permitiendo integración directa sin reprocesos.</a:t>
            </a:r>
            <a:endParaRPr lang="es-CL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C3CCF4-E305-1055-D11B-3B2234AEBE3B}"/>
              </a:ext>
            </a:extLst>
          </p:cNvPr>
          <p:cNvSpPr txBox="1"/>
          <p:nvPr/>
        </p:nvSpPr>
        <p:spPr>
          <a:xfrm>
            <a:off x="0" y="76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cxnSp>
        <p:nvCxnSpPr>
          <p:cNvPr id="10" name="Google Shape;187;p40">
            <a:extLst>
              <a:ext uri="{FF2B5EF4-FFF2-40B4-BE49-F238E27FC236}">
                <a16:creationId xmlns:a16="http://schemas.microsoft.com/office/drawing/2014/main" id="{3A5E9780-F073-7DE4-6543-C2CD59FEE98D}"/>
              </a:ext>
            </a:extLst>
          </p:cNvPr>
          <p:cNvCxnSpPr>
            <a:cxnSpLocks/>
          </p:cNvCxnSpPr>
          <p:nvPr/>
        </p:nvCxnSpPr>
        <p:spPr>
          <a:xfrm>
            <a:off x="0" y="335001"/>
            <a:ext cx="27355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528C9965-0156-E3AC-86B5-E4611D61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788019" y="662096"/>
            <a:ext cx="1903141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/>
              <a:t>Alcance</a:t>
            </a:r>
            <a:endParaRPr sz="2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DE83DB-F7EB-25CC-1084-F12AB2ECE068}"/>
              </a:ext>
            </a:extLst>
          </p:cNvPr>
          <p:cNvSpPr txBox="1"/>
          <p:nvPr/>
        </p:nvSpPr>
        <p:spPr>
          <a:xfrm>
            <a:off x="-315951" y="1211912"/>
            <a:ext cx="4757853" cy="23196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Descargar facturas electrónicas desde la SUNAT.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Procesar y estandarizar los comprobantes (XML/PDF).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Extraer datos clave de cada factura.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Clasificar comprobantes según el plan contable.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Validar montos y reglas de negocio.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Generar asientos y cargarlos en Concar CB.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Registrar trazabilidad y reportes del proceso.</a:t>
            </a:r>
            <a:endParaRPr lang="es-E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Google Shape;187;p40">
            <a:extLst>
              <a:ext uri="{FF2B5EF4-FFF2-40B4-BE49-F238E27FC236}">
                <a16:creationId xmlns:a16="http://schemas.microsoft.com/office/drawing/2014/main" id="{92C22226-D7FE-6711-D2D9-05A1F8A3E4B3}"/>
              </a:ext>
            </a:extLst>
          </p:cNvPr>
          <p:cNvCxnSpPr>
            <a:cxnSpLocks/>
          </p:cNvCxnSpPr>
          <p:nvPr/>
        </p:nvCxnSpPr>
        <p:spPr>
          <a:xfrm>
            <a:off x="0" y="390257"/>
            <a:ext cx="246070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B33D1D29-F3ED-6A02-8803-77D1EE2C3D8E}"/>
              </a:ext>
            </a:extLst>
          </p:cNvPr>
          <p:cNvSpPr txBox="1"/>
          <p:nvPr/>
        </p:nvSpPr>
        <p:spPr>
          <a:xfrm>
            <a:off x="-29736" y="93258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0C71F4-ABF6-EE95-AABA-CF3819991544}"/>
              </a:ext>
            </a:extLst>
          </p:cNvPr>
          <p:cNvSpPr txBox="1"/>
          <p:nvPr/>
        </p:nvSpPr>
        <p:spPr>
          <a:xfrm>
            <a:off x="5261160" y="726686"/>
            <a:ext cx="3980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solidFill>
                  <a:schemeClr val="bg1"/>
                </a:solidFill>
                <a:latin typeface="Montserrat ExtraBold" panose="00000900000000000000" pitchFamily="2" charset="0"/>
              </a:rPr>
              <a:t>Limitaciones del proyecto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76A603-94B0-55E2-EDBA-779C49179449}"/>
              </a:ext>
            </a:extLst>
          </p:cNvPr>
          <p:cNvSpPr txBox="1"/>
          <p:nvPr/>
        </p:nvSpPr>
        <p:spPr>
          <a:xfrm>
            <a:off x="4757853" y="1269789"/>
            <a:ext cx="4207727" cy="226850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98653" algn="r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Dependencia del portal SUNAT y posibles cambios en su funcionamiento.</a:t>
            </a:r>
            <a:endParaRPr lang="es-E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98653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Precisión del modelo condicionada a la calidad de los datos de entrenamiento.</a:t>
            </a:r>
          </a:p>
          <a:p>
            <a:pPr marL="398653" algn="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Posibles retrasos en la retroalimentación de los clientes piloto.</a:t>
            </a:r>
            <a:endParaRPr lang="es-ES" sz="16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251A5AA9-60B9-66EE-AAAD-E3E9A1D1C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80" y="-99858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621142" y="1115122"/>
            <a:ext cx="6028595" cy="7098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Metodología de trabajo para el desarrollo del proyecto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4B0627-B1E0-B26D-D395-991A8FEBEBC4}"/>
              </a:ext>
            </a:extLst>
          </p:cNvPr>
          <p:cNvSpPr txBox="1"/>
          <p:nvPr/>
        </p:nvSpPr>
        <p:spPr>
          <a:xfrm>
            <a:off x="605882" y="1943225"/>
            <a:ext cx="8248186" cy="252376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La metodología aplicada para este proyecto es la metodología ágil, el proyecto tiene un plazo de desarrollo máximo de 10 semanas.</a:t>
            </a:r>
          </a:p>
          <a:p>
            <a:endParaRPr lang="es-CL" sz="1600" dirty="0">
              <a:solidFill>
                <a:schemeClr val="bg1"/>
              </a:solidFill>
            </a:endParaRPr>
          </a:p>
          <a:p>
            <a:r>
              <a:rPr lang="es-CL" sz="1600" dirty="0">
                <a:solidFill>
                  <a:schemeClr val="bg1"/>
                </a:solidFill>
              </a:rPr>
              <a:t>Para así mismo se planificaron 2 releases las cuales son las siguientes:</a:t>
            </a:r>
            <a:br>
              <a:rPr lang="es-CL" sz="1600" dirty="0">
                <a:solidFill>
                  <a:schemeClr val="bg1"/>
                </a:solidFill>
              </a:rPr>
            </a:br>
            <a:br>
              <a:rPr lang="es-CL" sz="1600" dirty="0">
                <a:solidFill>
                  <a:schemeClr val="bg1"/>
                </a:solidFill>
              </a:rPr>
            </a:br>
            <a:r>
              <a:rPr lang="es-CL" sz="1600" dirty="0">
                <a:solidFill>
                  <a:schemeClr val="bg1"/>
                </a:solidFill>
              </a:rPr>
              <a:t>Release 1: registro automatizado, descarga de manera automatizada para facturas (PDF Y XML) y clasificación de factura</a:t>
            </a:r>
          </a:p>
          <a:p>
            <a:endParaRPr lang="es-CL" sz="1600" dirty="0">
              <a:solidFill>
                <a:schemeClr val="bg1"/>
              </a:solidFill>
            </a:endParaRPr>
          </a:p>
          <a:p>
            <a:r>
              <a:rPr lang="es-CL" sz="1600" dirty="0">
                <a:solidFill>
                  <a:schemeClr val="bg1"/>
                </a:solidFill>
              </a:rPr>
              <a:t>Release 2: Subida de facturas clasificadas al ERP y al CONCAR </a:t>
            </a:r>
            <a:r>
              <a:rPr lang="es-CL" sz="1600" dirty="0" err="1">
                <a:solidFill>
                  <a:schemeClr val="bg1"/>
                </a:solidFill>
              </a:rPr>
              <a:t>cb</a:t>
            </a:r>
            <a:endParaRPr lang="es-CL" sz="16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cxnSp>
        <p:nvCxnSpPr>
          <p:cNvPr id="8" name="Google Shape;187;p40">
            <a:extLst>
              <a:ext uri="{FF2B5EF4-FFF2-40B4-BE49-F238E27FC236}">
                <a16:creationId xmlns:a16="http://schemas.microsoft.com/office/drawing/2014/main" id="{F5697D3E-20D0-876B-6477-9BFCC4266937}"/>
              </a:ext>
            </a:extLst>
          </p:cNvPr>
          <p:cNvCxnSpPr>
            <a:cxnSpLocks/>
          </p:cNvCxnSpPr>
          <p:nvPr/>
        </p:nvCxnSpPr>
        <p:spPr>
          <a:xfrm>
            <a:off x="0" y="390257"/>
            <a:ext cx="2706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BA1402C-D9E6-BFEC-BA5D-B79CA08D3F76}"/>
              </a:ext>
            </a:extLst>
          </p:cNvPr>
          <p:cNvSpPr txBox="1"/>
          <p:nvPr/>
        </p:nvSpPr>
        <p:spPr>
          <a:xfrm>
            <a:off x="-29736" y="153140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2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2D2040D2-FDA5-3142-0D4D-6254C190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7044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490654" y="475785"/>
            <a:ext cx="7731512" cy="58906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Release Plan del desarrollo del proyecto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96933" y="33865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15A752B6-A44C-EC2B-B3A0-E3472CF1527D}"/>
              </a:ext>
            </a:extLst>
          </p:cNvPr>
          <p:cNvSpPr txBox="1"/>
          <p:nvPr/>
        </p:nvSpPr>
        <p:spPr>
          <a:xfrm>
            <a:off x="96933" y="8406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CAD277-BE03-DD60-56EB-8A0BEE4F0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2" y="1095799"/>
            <a:ext cx="8118087" cy="4047701"/>
          </a:xfrm>
          <a:prstGeom prst="rect">
            <a:avLst/>
          </a:prstGeom>
        </p:spPr>
      </p:pic>
      <p:pic>
        <p:nvPicPr>
          <p:cNvPr id="8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FCA52992-EF85-9BAD-E01F-D3AA6943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3" y="-17037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381500" y="435865"/>
            <a:ext cx="4937213" cy="94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/>
              <a:t>Arquitectura del software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0" y="33224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039F4C7-ABAF-CD88-2654-B47A24A49DA6}"/>
              </a:ext>
            </a:extLst>
          </p:cNvPr>
          <p:cNvSpPr txBox="1"/>
          <p:nvPr/>
        </p:nvSpPr>
        <p:spPr>
          <a:xfrm>
            <a:off x="4698" y="64112"/>
            <a:ext cx="4601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3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E626D7D-0B5F-C063-C4BB-6470944B4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535" y="30113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CBB3926-9106-F4DB-A6B3-F279499A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56" y="1086101"/>
            <a:ext cx="7523356" cy="3900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3038352" y="44912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Modelo de Datos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19234" y="36941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C596ABC-427B-AF68-AB91-B9DBFEA9C717}"/>
              </a:ext>
            </a:extLst>
          </p:cNvPr>
          <p:cNvSpPr txBox="1"/>
          <p:nvPr/>
        </p:nvSpPr>
        <p:spPr>
          <a:xfrm>
            <a:off x="81907" y="11148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2"/>
                </a:solidFill>
              </a:rPr>
              <a:t>PROYECTO “Agente AI contable”</a:t>
            </a:r>
          </a:p>
        </p:txBody>
      </p:sp>
      <p:pic>
        <p:nvPicPr>
          <p:cNvPr id="17" name="Picture 2" descr="DUOC UC – Eximius Producciones – Activaciones – BTL – Stand – Eventos">
            <a:extLst>
              <a:ext uri="{FF2B5EF4-FFF2-40B4-BE49-F238E27FC236}">
                <a16:creationId xmlns:a16="http://schemas.microsoft.com/office/drawing/2014/main" id="{D31D799D-8958-A695-4517-F91CF3E9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26" y="0"/>
            <a:ext cx="1879767" cy="68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7E4E544-A461-7C0E-7D90-9BB67EC4E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846" y="1098666"/>
            <a:ext cx="3291128" cy="118315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513D4EA-CAB8-327F-E4CC-EC0B85D61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234" y="2743835"/>
            <a:ext cx="3291128" cy="1009146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0530835-9110-395A-7E96-91B2DAEC5A97}"/>
              </a:ext>
            </a:extLst>
          </p:cNvPr>
          <p:cNvCxnSpPr/>
          <p:nvPr/>
        </p:nvCxnSpPr>
        <p:spPr>
          <a:xfrm>
            <a:off x="4356410" y="2281819"/>
            <a:ext cx="0" cy="462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EBBC97C9-06E6-D9C2-47D4-C072DDDFAB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45" y="4022868"/>
            <a:ext cx="2531901" cy="1009146"/>
          </a:xfrm>
          <a:prstGeom prst="rect">
            <a:avLst/>
          </a:prstGeom>
        </p:spPr>
      </p:pic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C9B579AD-3F25-D339-1F5D-E7F599B1BF29}"/>
              </a:ext>
            </a:extLst>
          </p:cNvPr>
          <p:cNvCxnSpPr/>
          <p:nvPr/>
        </p:nvCxnSpPr>
        <p:spPr>
          <a:xfrm flipV="1">
            <a:off x="1129990" y="3085171"/>
            <a:ext cx="1752244" cy="921834"/>
          </a:xfrm>
          <a:prstGeom prst="bentConnector3">
            <a:avLst>
              <a:gd name="adj1" fmla="val -6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7198A4C0-7BE4-5D69-D5FA-8FAAEA056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637" y="3914353"/>
            <a:ext cx="2952456" cy="1191943"/>
          </a:xfrm>
          <a:prstGeom prst="rect">
            <a:avLst/>
          </a:prstGeom>
        </p:spPr>
      </p:pic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59CDA5AA-E729-0750-006E-E81F3F54458A}"/>
              </a:ext>
            </a:extLst>
          </p:cNvPr>
          <p:cNvCxnSpPr/>
          <p:nvPr/>
        </p:nvCxnSpPr>
        <p:spPr>
          <a:xfrm rot="10800000">
            <a:off x="6173363" y="3085171"/>
            <a:ext cx="1706833" cy="810322"/>
          </a:xfrm>
          <a:prstGeom prst="bentConnector3">
            <a:avLst>
              <a:gd name="adj1" fmla="val -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Presentación en pantalla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League Spartan</vt:lpstr>
      <vt:lpstr>Montserrat ExtraBold</vt:lpstr>
      <vt:lpstr>Calibri</vt:lpstr>
      <vt:lpstr>Arial</vt:lpstr>
      <vt:lpstr>Montserrat</vt:lpstr>
      <vt:lpstr>Futuristic Background by Slidesgo</vt:lpstr>
      <vt:lpstr>PROYECTO “Agente AI contable” PRESENTACIÓN FINAL CAPSTONE</vt:lpstr>
      <vt:lpstr>INTEGRANTES DEL PROYECTO</vt:lpstr>
      <vt:lpstr>Presentación de PowerPoint</vt:lpstr>
      <vt:lpstr>Objetivo General</vt:lpstr>
      <vt:lpstr>Alcance</vt:lpstr>
      <vt:lpstr>Metodología de trabajo para el desarrollo del proyecto</vt:lpstr>
      <vt:lpstr>Release Plan del desarrollo del proyecto</vt:lpstr>
      <vt:lpstr>Arquitectura del software</vt:lpstr>
      <vt:lpstr>Modelo de Datos</vt:lpstr>
      <vt:lpstr>Tecnologías utilizadas</vt:lpstr>
      <vt:lpstr>Demostración del proyecto</vt:lpstr>
      <vt:lpstr>Resultados obtenidos</vt:lpstr>
      <vt:lpstr>Obstáculos presentados durante el desarrollo</vt:lpstr>
      <vt:lpstr>PREGUNTAS DE LA COMISIÓN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antonio loza</dc:creator>
  <cp:lastModifiedBy>antonio loza</cp:lastModifiedBy>
  <cp:revision>1</cp:revision>
  <dcterms:modified xsi:type="dcterms:W3CDTF">2025-11-22T13:49:08Z</dcterms:modified>
</cp:coreProperties>
</file>